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1" r:id="rId18"/>
    <p:sldId id="270" r:id="rId19"/>
    <p:sldId id="272" r:id="rId20"/>
    <p:sldId id="278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60" d="100"/>
          <a:sy n="160" d="100"/>
        </p:scale>
        <p:origin x="18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03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9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3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17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7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9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6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6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7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570479-AF98-4D4B-B0BD-0E934EB0A70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E1E49-0071-4DB9-9C76-193DACD3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5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981" y="1447800"/>
            <a:ext cx="10929668" cy="3329581"/>
          </a:xfrm>
        </p:spPr>
        <p:txBody>
          <a:bodyPr/>
          <a:lstStyle/>
          <a:p>
            <a:r>
              <a:rPr lang="en-US" dirty="0"/>
              <a:t>Numerical Integration 3: Adaptive Quadrature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981" y="4777381"/>
            <a:ext cx="8825658" cy="861420"/>
          </a:xfrm>
        </p:spPr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350785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9AC5-471B-4F01-AC4A-6BF70DD2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error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ABCA0-EB37-40D6-9961-F2183F7DA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Let’s compare the approximate integrals,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since we assume the intervals become small, we get,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now approximate the error based on only things we can compute!</a:t>
                </a:r>
              </a:p>
              <a:p>
                <a:r>
                  <a:rPr lang="en-US" dirty="0"/>
                  <a:t>Using this we can set up a criterion to decide whether to further subdivide.</a:t>
                </a:r>
              </a:p>
              <a:p>
                <a:r>
                  <a:rPr lang="en-US" dirty="0"/>
                  <a:t>If the new approximation is “close enough” to the old approximation, we can stop.</a:t>
                </a:r>
              </a:p>
              <a:p>
                <a:r>
                  <a:rPr lang="en-US" dirty="0"/>
                  <a:t>If not, we further subdivide.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ABCA0-EB37-40D6-9961-F2183F7DA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5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DD9E-F94B-4292-9963-4C901216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Quadrature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BF6E7-E1BC-4716-9111-A7DB480729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𝑎𝑝𝑝𝑟𝑜𝑥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𝑎𝑝𝑝𝑟𝑜𝑥𝑖𝑚𝑎𝑡𝑖𝑜𝑛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𝑜𝑣𝑒𝑟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𝑖𝑛𝑡𝑒𝑟𝑣𝑎𝑙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𝑒𝑙𝑠𝑒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h𝑎𝑙𝑣𝑒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𝑟𝑒𝑔𝑖𝑜𝑛𝑠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𝑟𝑒𝑐𝑢𝑟𝑠𝑖𝑣𝑒𝑙𝑦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𝑒𝑛𝑑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BF6E7-E1BC-4716-9111-A7DB480729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6EBD-8439-4B0F-98FB-0BB57D4D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Quadrature using Simpson’s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4BEA6-A44D-42F8-94AD-504408FB48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do a similar analysis using Simpson’s 1/3 Rule.</a:t>
                </a:r>
              </a:p>
              <a:p>
                <a:r>
                  <a:rPr lang="en-US" dirty="0"/>
                  <a:t>In that case we get an error rejection criterion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&lt;15∗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𝑇𝑂𝐿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It is typical to replace 15 by 10 to get a tighter bound.</a:t>
                </a:r>
              </a:p>
              <a:p>
                <a:r>
                  <a:rPr lang="en-US" dirty="0"/>
                  <a:t>Thus,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&lt;10∗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𝑇𝑂𝐿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4BEA6-A44D-42F8-94AD-504408FB48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2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1EBD5-96B1-4961-85D4-63596A8D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Quadrature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EFBA-C394-4C7E-A5A3-B557895CD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600E8-2276-48A8-B689-F3F2FDAA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77" y="1798091"/>
            <a:ext cx="9483116" cy="49988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24993" y="6489166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5799-E18C-4B06-9AED-C97BB51B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88401-44B2-4611-B32B-D22A42E093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Before our next topic, a brief foray into orthogonal functions.</a:t>
                </a:r>
              </a:p>
              <a:p>
                <a:r>
                  <a:rPr lang="en-US" dirty="0"/>
                  <a:t>We’re all familiar with the idea of orthogonality.</a:t>
                </a:r>
              </a:p>
              <a:p>
                <a:pPr lvl="1"/>
                <a:r>
                  <a:rPr lang="en-US" dirty="0"/>
                  <a:t>That is two things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from one another.</a:t>
                </a:r>
              </a:p>
              <a:p>
                <a:r>
                  <a:rPr lang="en-US" dirty="0"/>
                  <a:t>We are well familiar with orthonormal vectors.</a:t>
                </a:r>
              </a:p>
              <a:p>
                <a:pPr lvl="1"/>
                <a:r>
                  <a:rPr lang="en-US" dirty="0"/>
                  <a:t>Vectors such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can be extended to functions as well.</a:t>
                </a:r>
              </a:p>
              <a:p>
                <a:r>
                  <a:rPr lang="en-US" dirty="0"/>
                  <a:t>The continuous analog to an inner (dot) product is an integral.</a:t>
                </a:r>
              </a:p>
              <a:p>
                <a:r>
                  <a:rPr lang="en-US" dirty="0"/>
                  <a:t>Thus, two functions are orthogonal on the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88401-44B2-4611-B32B-D22A42E093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21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7689-EB63-5C83-581C-834508E3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Function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1BDD62-D286-75A8-0B4D-A7A511E630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find a set of orthogonal polynomials on the interval [-1,1].</a:t>
                </a:r>
              </a:p>
              <a:p>
                <a:r>
                  <a:rPr lang="en-US" dirty="0"/>
                  <a:t>Starting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seems like a reasonable start.</a:t>
                </a:r>
              </a:p>
              <a:p>
                <a:r>
                  <a:rPr lang="en-US" dirty="0"/>
                  <a:t>Moving 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seems like another good step.</a:t>
                </a:r>
              </a:p>
              <a:p>
                <a:r>
                  <a:rPr lang="en-US" dirty="0"/>
                  <a:t>Let’s check that guess,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Great!</a:t>
                </a:r>
              </a:p>
              <a:p>
                <a:r>
                  <a:rPr lang="en-US" dirty="0"/>
                  <a:t>Let’s see if it continues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No dice…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1BDD62-D286-75A8-0B4D-A7A511E630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b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5066-778C-C3C5-C6ED-2CFA6D74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Function Example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9F3CD2-BA07-150A-0704-39CF1D5035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change 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we can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we do in fact get a set of orthogonal functions.</a:t>
                </a:r>
              </a:p>
              <a:p>
                <a:r>
                  <a:rPr lang="en-US" dirty="0"/>
                  <a:t>Let’s check the last pair,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So, these polynomials form an orthogonal set,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These polynomials were also found by Legendre.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9F3CD2-BA07-150A-0704-39CF1D5035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0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EDD1-E980-4DF4-A989-5B95817D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Legendre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68230F-4D6A-4EEA-AA25-3AE48CEC5E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Legendre Polynomials form an orthogonal set polynomials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Legendre Polynomials are given by,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Matlab</a:t>
                </a:r>
                <a:r>
                  <a:rPr lang="en-US" dirty="0"/>
                  <a:t> has built in functions to get the Legendre Polynomials of various degrees.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68230F-4D6A-4EEA-AA25-3AE48CEC5E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7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9CFD-D20D-4A88-AB25-9C4BCA99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4DE15-1CB6-4042-BE41-29313D8E36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can use these orthogonal functions to form a basis.</a:t>
                </a:r>
              </a:p>
              <a:p>
                <a:r>
                  <a:rPr lang="en-US" dirty="0"/>
                  <a:t>In particular, if we have a set of orthogonal polynomials, we can use them to form a basis for all polynomials on an interval.</a:t>
                </a:r>
              </a:p>
              <a:p>
                <a:r>
                  <a:rPr lang="en-US" dirty="0"/>
                  <a:t>To be more precise, if we have a collection of orthogonal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where the subscript denotes the degree of the polynomial, these form a basis for all polynomials of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degree.</a:t>
                </a:r>
              </a:p>
              <a:p>
                <a:pPr lvl="1"/>
                <a:r>
                  <a:rPr lang="en-US" dirty="0"/>
                  <a:t>I’m omitting the proof of this theorem.</a:t>
                </a:r>
              </a:p>
              <a:p>
                <a:r>
                  <a:rPr lang="en-US" dirty="0"/>
                  <a:t>Another theorem we’ll need is that if we have a set of orthogonal polynomials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then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polynomial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distinct roots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I’m also omitting this proof.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4DE15-1CB6-4042-BE41-29313D8E36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r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9FAA-7381-452D-B382-CEA07926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Quadrature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A76C8-2C3F-48B6-8CE5-6808784E9C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these Legendre Polynomials to approximate the integral of a function.</a:t>
                </a:r>
              </a:p>
              <a:p>
                <a:r>
                  <a:rPr lang="en-US" dirty="0"/>
                  <a:t>More specifically, we use the ROOTS of the Legendre Polynomials.</a:t>
                </a:r>
              </a:p>
              <a:p>
                <a:r>
                  <a:rPr lang="en-US" dirty="0"/>
                  <a:t>The details are a bit more involved than we need, but all we need to know is that,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roots of Legendre Polynomial.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A76C8-2C3F-48B6-8CE5-6808784E9C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7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Equally Spaced points the best?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looked at methods so far that rely on equally spaced data points.</a:t>
            </a:r>
          </a:p>
          <a:p>
            <a:r>
              <a:rPr lang="en-US" dirty="0"/>
              <a:t>That is, we have divided up the interval of interest into equally spaced subintervals.</a:t>
            </a:r>
          </a:p>
          <a:p>
            <a:r>
              <a:rPr lang="en-US" dirty="0"/>
              <a:t>This makes it </a:t>
            </a:r>
            <a:r>
              <a:rPr lang="en-US" i="1" dirty="0"/>
              <a:t>very</a:t>
            </a:r>
            <a:r>
              <a:rPr lang="en-US" dirty="0"/>
              <a:t> easy to implement since we just throw in factors of ½ .</a:t>
            </a:r>
          </a:p>
          <a:p>
            <a:r>
              <a:rPr lang="en-US" dirty="0"/>
              <a:t>However, sometimes we may run into issues with equally spaced.</a:t>
            </a:r>
          </a:p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420600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A3AB-AA04-F6E1-8707-03011AAA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Quadrature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E13749-977B-4B0F-4A1C-7F4540279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794" y="1474299"/>
            <a:ext cx="5830621" cy="5154799"/>
          </a:xfrm>
        </p:spPr>
      </p:pic>
      <p:sp>
        <p:nvSpPr>
          <p:cNvPr id="3" name="Rectangle 2"/>
          <p:cNvSpPr/>
          <p:nvPr/>
        </p:nvSpPr>
        <p:spPr>
          <a:xfrm>
            <a:off x="5937681" y="6612361"/>
            <a:ext cx="46089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https://en.wikipedia.org/wiki/Gaussian_quadrature</a:t>
            </a:r>
          </a:p>
        </p:txBody>
      </p:sp>
    </p:spTree>
    <p:extLst>
      <p:ext uri="{BB962C8B-B14F-4D97-AF65-F5344CB8AC3E}">
        <p14:creationId xmlns:p14="http://schemas.microsoft.com/office/powerpoint/2010/main" val="713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B327-F0DE-4EDF-96C1-048C81B0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31545-97D0-4B2F-A9ED-86839B8E8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Gaussian Quadrature as written before only applies to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However, we often want to find integrals over other intervals!</a:t>
                </a:r>
              </a:p>
              <a:p>
                <a:r>
                  <a:rPr lang="en-US" dirty="0"/>
                  <a:t>We can modify our previous method with a simple substitution,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gives us the general form,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31545-97D0-4B2F-A9ED-86839B8E8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5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AACE-376A-4A13-A9F1-BFD24EF1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Quadrature Benefits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B32CD-2F4E-4AAE-A147-999C143A9B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Gaussian Quadrature approximates the integral of a function accurately by carefully picking where to sample the function.</a:t>
                </a:r>
              </a:p>
              <a:p>
                <a:r>
                  <a:rPr lang="en-US" dirty="0"/>
                  <a:t>This is very similar to Chebyshev Nodes from polynomial interpolation.</a:t>
                </a:r>
              </a:p>
              <a:p>
                <a:r>
                  <a:rPr lang="en-US" dirty="0"/>
                  <a:t>The Newton Cotes methods that we looked at before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function evaluations to get a degree of precision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if n is even.</a:t>
                </a:r>
              </a:p>
              <a:p>
                <a:r>
                  <a:rPr lang="en-US" dirty="0"/>
                  <a:t>Gaussian Quadrature has a degree of precision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function evaluations!</a:t>
                </a:r>
              </a:p>
              <a:p>
                <a:pPr lvl="1"/>
                <a:r>
                  <a:rPr lang="en-US" dirty="0"/>
                  <a:t>Remember this means that a polynomial of degree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is integrated exactly by this method.</a:t>
                </a:r>
              </a:p>
              <a:p>
                <a:r>
                  <a:rPr lang="en-US" dirty="0"/>
                  <a:t>So, if we can approximate our function by a polynomial of degree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we can get a good determination of the integral!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B32CD-2F4E-4AAE-A147-999C143A9B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4BCF-2820-48D4-AAF3-BF39B783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9E99F-AEC6-40C0-8F4D-2BFF70E11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These methods can be extended to multidimensional functions in a relatively straightforward way.</a:t>
                </a:r>
              </a:p>
              <a:p>
                <a:pPr lvl="1"/>
                <a:r>
                  <a:rPr lang="en-US" dirty="0"/>
                  <a:t>Think </a:t>
                </a:r>
                <a:r>
                  <a:rPr lang="en-US" dirty="0" err="1"/>
                  <a:t>Fubini’s</a:t>
                </a:r>
                <a:r>
                  <a:rPr lang="en-US" dirty="0"/>
                  <a:t> Theorem.</a:t>
                </a:r>
              </a:p>
              <a:p>
                <a:r>
                  <a:rPr lang="en-US" dirty="0"/>
                  <a:t>You can approximate a function with parallelepipeds and break the region of integration into a grid.</a:t>
                </a:r>
              </a:p>
              <a:p>
                <a:r>
                  <a:rPr lang="en-US" dirty="0"/>
                  <a:t>However, the typical approach you see for higher dimensional quadrature uses Monte Carlo Integration.</a:t>
                </a:r>
              </a:p>
              <a:p>
                <a:r>
                  <a:rPr lang="en-US" dirty="0"/>
                  <a:t>The basic idea of MC Integration is to randomly sample the region of interest and use the Mean Value theorem to estimate the integral.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9E99F-AEC6-40C0-8F4D-2BFF70E11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1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E6D97-5080-4BC5-BF69-B9CFF9D5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function with  a varying derivative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E848FB-B55F-469B-9428-96F924363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426" y="2420754"/>
            <a:ext cx="5007867" cy="3089092"/>
          </a:xfrm>
        </p:spPr>
      </p:pic>
      <p:sp>
        <p:nvSpPr>
          <p:cNvPr id="4" name="Rectangle 3"/>
          <p:cNvSpPr/>
          <p:nvPr/>
        </p:nvSpPr>
        <p:spPr>
          <a:xfrm>
            <a:off x="7297103" y="5509846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A6EE-8E25-4CA9-BC95-B77D15DB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function with  a varying derivative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5A30FA-87A8-44C2-B825-1984CB344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675" y="2107406"/>
            <a:ext cx="4924425" cy="4086225"/>
          </a:xfrm>
        </p:spPr>
      </p:pic>
      <p:sp>
        <p:nvSpPr>
          <p:cNvPr id="4" name="Rectangle 3"/>
          <p:cNvSpPr/>
          <p:nvPr/>
        </p:nvSpPr>
        <p:spPr>
          <a:xfrm>
            <a:off x="7470420" y="6140012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9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979C-BD73-49F8-B3C0-6C1881D8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uneven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2190-2879-40D5-8192-1E879138E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have functions with regions that change rapidly and other regions where the change is very slow.</a:t>
            </a:r>
          </a:p>
          <a:p>
            <a:r>
              <a:rPr lang="en-US" dirty="0"/>
              <a:t>For the regions that vary a lot, we need to use many subintervals.</a:t>
            </a:r>
          </a:p>
          <a:p>
            <a:r>
              <a:rPr lang="en-US" dirty="0"/>
              <a:t>For the slowly varying regions, we can get away with using fewer subintervals.</a:t>
            </a:r>
          </a:p>
          <a:p>
            <a:r>
              <a:rPr lang="en-US" dirty="0"/>
              <a:t>However, the methods we have already looked at require the intervals to all be of the same width.</a:t>
            </a:r>
          </a:p>
          <a:p>
            <a:r>
              <a:rPr lang="en-US" dirty="0"/>
              <a:t>How can we get around this?</a:t>
            </a:r>
          </a:p>
          <a:p>
            <a:r>
              <a:rPr lang="en-US" dirty="0"/>
              <a:t>More importantly, how can we do this automatically with little to no user input?</a:t>
            </a:r>
          </a:p>
        </p:txBody>
      </p:sp>
    </p:spTree>
    <p:extLst>
      <p:ext uri="{BB962C8B-B14F-4D97-AF65-F5344CB8AC3E}">
        <p14:creationId xmlns:p14="http://schemas.microsoft.com/office/powerpoint/2010/main" val="3079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9DF3-B641-4174-9627-527CDBDB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“Quadrature”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FA08-6DF3-4538-85F4-6509D9EB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I forget, quadrature is just a fancy term for integration.</a:t>
            </a:r>
          </a:p>
          <a:p>
            <a:r>
              <a:rPr lang="en-US" dirty="0"/>
              <a:t>It comes from Ancient Greek mathematicians who found the areas of figures by drawing a square with the same area.</a:t>
            </a:r>
          </a:p>
          <a:p>
            <a:r>
              <a:rPr lang="en-US" dirty="0"/>
              <a:t>This, to them, was the only way to speak of the area of a figure.</a:t>
            </a:r>
          </a:p>
          <a:p>
            <a:r>
              <a:rPr lang="en-US" dirty="0"/>
              <a:t>It’s interesting to think of math through the lens of mathematicians who came before us.</a:t>
            </a:r>
          </a:p>
        </p:txBody>
      </p:sp>
    </p:spTree>
    <p:extLst>
      <p:ext uri="{BB962C8B-B14F-4D97-AF65-F5344CB8AC3E}">
        <p14:creationId xmlns:p14="http://schemas.microsoft.com/office/powerpoint/2010/main" val="154765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A55D-7460-4FC0-BB57-23AC4B79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barely related tangent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27FD-9A4F-4054-B62D-BF60716E9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These people were no less intelligent than we are, but they lacked the formalism and notational conveniences we have that allow us to do much more robust mathematics.</a:t>
            </a:r>
          </a:p>
          <a:p>
            <a:r>
              <a:rPr lang="en-US" dirty="0"/>
              <a:t>Some people like to think of mathematics as just numbers on a page.</a:t>
            </a:r>
          </a:p>
          <a:p>
            <a:pPr lvl="1"/>
            <a:r>
              <a:rPr lang="en-US" dirty="0"/>
              <a:t>This is certainly not true.</a:t>
            </a:r>
          </a:p>
          <a:p>
            <a:r>
              <a:rPr lang="en-US" dirty="0"/>
              <a:t>Others think of it as the application of formal logic with certain axioms.</a:t>
            </a:r>
          </a:p>
          <a:p>
            <a:pPr lvl="1"/>
            <a:r>
              <a:rPr lang="en-US" dirty="0"/>
              <a:t>I am certainly partly in this camp.</a:t>
            </a:r>
          </a:p>
          <a:p>
            <a:r>
              <a:rPr lang="en-US" dirty="0"/>
              <a:t>But we shouldn’t forget that math was done for centuries with just a compass and straightedge.</a:t>
            </a:r>
          </a:p>
          <a:p>
            <a:pPr lvl="1"/>
            <a:r>
              <a:rPr lang="en-US" dirty="0"/>
              <a:t>It’s sometimes useful to go back to this if only to get a sense of what math was, and maybe give us insight into what it might become.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8329-4933-49B7-A30B-AFF110E0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3A3B-E7E1-4E3B-AF85-CC7B05D2F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  <a:p>
            <a:r>
              <a:rPr lang="en-US" dirty="0"/>
              <a:t>Oh yes!</a:t>
            </a:r>
          </a:p>
          <a:p>
            <a:r>
              <a:rPr lang="en-US" dirty="0"/>
              <a:t>How can we automatically divide an interval into smaller subintervals when the function is quickly varying in that interval?</a:t>
            </a:r>
          </a:p>
          <a:p>
            <a:r>
              <a:rPr lang="en-US" dirty="0"/>
              <a:t>We can look at the error term in the approximations we make and, if the error is too large, we break that interval up into more subintervals.</a:t>
            </a:r>
          </a:p>
          <a:p>
            <a:r>
              <a:rPr lang="en-US" dirty="0"/>
              <a:t>However, we can’t typically directly compute this error term.</a:t>
            </a:r>
          </a:p>
          <a:p>
            <a:pPr lvl="1"/>
            <a:r>
              <a:rPr lang="en-US" dirty="0"/>
              <a:t>Why not?</a:t>
            </a:r>
          </a:p>
          <a:p>
            <a:r>
              <a:rPr lang="en-US" dirty="0"/>
              <a:t>The error term generally requires a high order derivative that we probably don’t have access to.</a:t>
            </a:r>
          </a:p>
        </p:txBody>
      </p:sp>
    </p:spTree>
    <p:extLst>
      <p:ext uri="{BB962C8B-B14F-4D97-AF65-F5344CB8AC3E}">
        <p14:creationId xmlns:p14="http://schemas.microsoft.com/office/powerpoint/2010/main" val="41625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6992-F8B1-4C2B-B2C2-B637241A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3416C-1552-4EF7-BC90-BB86CF311C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look at the Trapezoid rule,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marL="400050"/>
                <a:r>
                  <a:rPr lang="en-US" dirty="0"/>
                  <a:t>If we break the interval up at the midpoint, c, we get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5715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3416C-1552-4EF7-BC90-BB86CF311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682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2542</TotalTime>
  <Words>2423</Words>
  <Application>Microsoft Office PowerPoint</Application>
  <PresentationFormat>Widescreen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Cambria Math</vt:lpstr>
      <vt:lpstr>Century Gothic</vt:lpstr>
      <vt:lpstr>Wingdings 3</vt:lpstr>
      <vt:lpstr>Ion</vt:lpstr>
      <vt:lpstr>Numerical Integration 3: Adaptive Quadrature</vt:lpstr>
      <vt:lpstr>Are Equally Spaced points the best?</vt:lpstr>
      <vt:lpstr>An example of a function with  a varying derivative</vt:lpstr>
      <vt:lpstr>An example of a function with  a varying derivative</vt:lpstr>
      <vt:lpstr>Benefits of uneven sampling</vt:lpstr>
      <vt:lpstr>“Quadrature”</vt:lpstr>
      <vt:lpstr>A barely related tangent</vt:lpstr>
      <vt:lpstr>Using the error</vt:lpstr>
      <vt:lpstr>Analyzing the error</vt:lpstr>
      <vt:lpstr>Analyzing the error cont</vt:lpstr>
      <vt:lpstr>Adaptive Quadrature Algorithm</vt:lpstr>
      <vt:lpstr>Adaptive Quadrature using Simpson’s Rule</vt:lpstr>
      <vt:lpstr>Adaptive Quadrature Example</vt:lpstr>
      <vt:lpstr>Orthogonal Functions</vt:lpstr>
      <vt:lpstr>Orthogonal Function Examples</vt:lpstr>
      <vt:lpstr>Orthogonal Function Example Contd</vt:lpstr>
      <vt:lpstr>Legendre Polynomials</vt:lpstr>
      <vt:lpstr>Basis Functions</vt:lpstr>
      <vt:lpstr>Gaussian Quadrature</vt:lpstr>
      <vt:lpstr>Gaussian Quadrature Tables</vt:lpstr>
      <vt:lpstr>Change of Interval</vt:lpstr>
      <vt:lpstr>Gaussian Quadrature Benefits</vt:lpstr>
      <vt:lpstr>Extensions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Integration 2: Adaptive Quadrature</dc:title>
  <dc:creator>Christopher John Moakler</dc:creator>
  <cp:lastModifiedBy>Christopher John Moakler</cp:lastModifiedBy>
  <cp:revision>11</cp:revision>
  <dcterms:created xsi:type="dcterms:W3CDTF">2022-04-11T22:24:15Z</dcterms:created>
  <dcterms:modified xsi:type="dcterms:W3CDTF">2022-11-15T08:21:45Z</dcterms:modified>
</cp:coreProperties>
</file>